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5" r:id="rId2"/>
    <p:sldId id="359" r:id="rId3"/>
    <p:sldId id="338" r:id="rId4"/>
    <p:sldId id="343" r:id="rId5"/>
    <p:sldId id="344" r:id="rId6"/>
    <p:sldId id="360" r:id="rId7"/>
    <p:sldId id="345" r:id="rId8"/>
    <p:sldId id="361" r:id="rId9"/>
    <p:sldId id="367" r:id="rId10"/>
    <p:sldId id="368" r:id="rId11"/>
    <p:sldId id="362" r:id="rId12"/>
    <p:sldId id="369" r:id="rId13"/>
    <p:sldId id="347" r:id="rId14"/>
    <p:sldId id="349" r:id="rId15"/>
    <p:sldId id="364" r:id="rId16"/>
    <p:sldId id="363" r:id="rId17"/>
    <p:sldId id="346" r:id="rId18"/>
    <p:sldId id="372" r:id="rId19"/>
    <p:sldId id="374" r:id="rId20"/>
    <p:sldId id="375" r:id="rId21"/>
    <p:sldId id="373" r:id="rId22"/>
    <p:sldId id="370" r:id="rId23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B9C"/>
    <a:srgbClr val="000000"/>
    <a:srgbClr val="FF99FF"/>
    <a:srgbClr val="FFFFCC"/>
    <a:srgbClr val="57FC04"/>
    <a:srgbClr val="17F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71" autoAdjust="0"/>
    <p:restoredTop sz="94660"/>
  </p:normalViewPr>
  <p:slideViewPr>
    <p:cSldViewPr>
      <p:cViewPr varScale="1">
        <p:scale>
          <a:sx n="102" d="100"/>
          <a:sy n="102" d="100"/>
        </p:scale>
        <p:origin x="4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217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7EF069-5BFE-4A26-9789-ACE67F5B0C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332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57850" y="1905000"/>
            <a:ext cx="1657350" cy="419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05000"/>
            <a:ext cx="4819650" cy="419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Colour"/>
          <p:cNvSpPr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34925"/>
            <a:ext cx="37417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ody Colour"/>
          <p:cNvSpPr>
            <a:spLocks noChangeArrowheads="1"/>
          </p:cNvSpPr>
          <p:nvPr/>
        </p:nvSpPr>
        <p:spPr bwMode="auto">
          <a:xfrm>
            <a:off x="0" y="1800225"/>
            <a:ext cx="9144000" cy="5057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Copyright"/>
          <p:cNvSpPr txBox="1">
            <a:spLocks noChangeArrowheads="1"/>
          </p:cNvSpPr>
          <p:nvPr userDrawn="1"/>
        </p:nvSpPr>
        <p:spPr bwMode="auto">
          <a:xfrm>
            <a:off x="285750" y="6572250"/>
            <a:ext cx="291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smtClean="0">
                <a:solidFill>
                  <a:srgbClr val="777777"/>
                </a:solidFill>
              </a:rPr>
              <a:t>© 2012 Grant Thornton UK LLP. All rights reserved.</a:t>
            </a:r>
          </a:p>
        </p:txBody>
      </p:sp>
      <p:sp>
        <p:nvSpPr>
          <p:cNvPr id="3079" name="Title Placeholder"/>
          <p:cNvSpPr>
            <a:spLocks noGrp="1" noChangeArrowheads="1"/>
          </p:cNvSpPr>
          <p:nvPr>
            <p:ph type="ctrTitle" sz="quarter"/>
          </p:nvPr>
        </p:nvSpPr>
        <p:spPr>
          <a:xfrm>
            <a:off x="360363" y="2160588"/>
            <a:ext cx="8423275" cy="43370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ilePathFooter"/>
          <p:cNvSpPr>
            <a:spLocks noGrp="1"/>
          </p:cNvSpPr>
          <p:nvPr>
            <p:ph type="ftr" sz="quarter" idx="10"/>
          </p:nvPr>
        </p:nvSpPr>
        <p:spPr>
          <a:xfrm>
            <a:off x="360363" y="5957888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000" smtClean="0">
                <a:solidFill>
                  <a:srgbClr val="777777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GB"/>
              <a:t>Action for Children v 4.ppt</a:t>
            </a:r>
          </a:p>
        </p:txBody>
      </p:sp>
    </p:spTree>
    <p:extLst>
      <p:ext uri="{BB962C8B-B14F-4D97-AF65-F5344CB8AC3E}">
        <p14:creationId xmlns:p14="http://schemas.microsoft.com/office/powerpoint/2010/main" val="3448322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98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020" y="609600"/>
            <a:ext cx="777196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6020" y="1981200"/>
            <a:ext cx="381562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61" y="1981200"/>
            <a:ext cx="3815619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E5701-3795-47F4-ADFB-43EE63F25F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17202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020" y="609600"/>
            <a:ext cx="777196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6020" y="1981200"/>
            <a:ext cx="777196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45D48-A2D6-4DD8-8195-EA116F64BB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5201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020" y="609600"/>
            <a:ext cx="777196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6020" y="1981200"/>
            <a:ext cx="381562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2361" y="1981200"/>
            <a:ext cx="3815619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2361" y="4114800"/>
            <a:ext cx="3815619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49775-ECCF-480D-80BC-F2CC9A96B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37930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6629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6629400" cy="44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629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2816"/>
            <a:ext cx="3238500" cy="4323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772816"/>
            <a:ext cx="3238500" cy="4323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77909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3008313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jpeg"/><Relationship Id="rId19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050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124200"/>
            <a:ext cx="6629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6607175"/>
            <a:ext cx="9144000" cy="250825"/>
          </a:xfrm>
          <a:prstGeom prst="rect">
            <a:avLst/>
          </a:prstGeom>
          <a:noFill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778750" y="346075"/>
            <a:ext cx="1365250" cy="6164263"/>
          </a:xfrm>
          <a:prstGeom prst="rect">
            <a:avLst/>
          </a:prstGeom>
          <a:noFill/>
        </p:spPr>
      </p:pic>
      <p:pic>
        <p:nvPicPr>
          <p:cNvPr id="3" name="Picture 3" descr="C:\Users\cmartin\Desktop\CFG LOGO 1 - preferred.jpg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116632"/>
            <a:ext cx="2231649" cy="11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Grande CE" charset="-1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Grande CE" charset="-1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Grande CE" charset="-1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Grande CE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Grande CE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Grande CE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Grande CE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Grande CE" charset="-1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Font typeface="Times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Times"/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60000"/>
        </a:lnSpc>
        <a:spcBef>
          <a:spcPct val="20000"/>
        </a:spcBef>
        <a:spcAft>
          <a:spcPct val="0"/>
        </a:spcAft>
        <a:buFont typeface="Times"/>
        <a:buChar char="•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60000"/>
        </a:lnSpc>
        <a:spcBef>
          <a:spcPct val="20000"/>
        </a:spcBef>
        <a:spcAft>
          <a:spcPct val="0"/>
        </a:spcAft>
        <a:buFont typeface="Times"/>
        <a:buChar char="•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60000"/>
        </a:lnSpc>
        <a:spcBef>
          <a:spcPct val="20000"/>
        </a:spcBef>
        <a:spcAft>
          <a:spcPct val="0"/>
        </a:spcAft>
        <a:buFont typeface="Times"/>
        <a:buChar char="•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60000"/>
        </a:lnSpc>
        <a:spcBef>
          <a:spcPct val="20000"/>
        </a:spcBef>
        <a:spcAft>
          <a:spcPct val="0"/>
        </a:spcAft>
        <a:buFont typeface="Times"/>
        <a:buChar char="•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60000"/>
        </a:lnSpc>
        <a:spcBef>
          <a:spcPct val="20000"/>
        </a:spcBef>
        <a:spcAft>
          <a:spcPct val="0"/>
        </a:spcAft>
        <a:buFont typeface="Times"/>
        <a:buChar char="•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pn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2.png"/><Relationship Id="rId3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10.jpg"/><Relationship Id="rId5" Type="http://schemas.openxmlformats.org/officeDocument/2006/relationships/image" Target="../media/image5.png"/><Relationship Id="rId6" Type="http://schemas.openxmlformats.org/officeDocument/2006/relationships/image" Target="../media/image7.emf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2400" dirty="0" smtClean="0"/>
          </a:p>
          <a:p>
            <a:r>
              <a:rPr lang="en-GB" sz="2400" b="1" dirty="0" smtClean="0"/>
              <a:t>Iain Pritchard</a:t>
            </a:r>
          </a:p>
          <a:p>
            <a:endParaRPr lang="en-GB" sz="2400" dirty="0"/>
          </a:p>
          <a:p>
            <a:r>
              <a:rPr lang="en-GB" sz="2400" dirty="0" smtClean="0"/>
              <a:t>Adapta Consulting</a:t>
            </a:r>
            <a:endParaRPr lang="en-GB" sz="2400" dirty="0"/>
          </a:p>
          <a:p>
            <a:endParaRPr lang="en-GB" sz="1800" dirty="0"/>
          </a:p>
          <a:p>
            <a:r>
              <a:rPr lang="en-GB" sz="1800" dirty="0"/>
              <a:t>15 October </a:t>
            </a:r>
            <a:r>
              <a:rPr lang="en-GB" sz="1800" dirty="0" smtClean="0"/>
              <a:t>2015</a:t>
            </a:r>
            <a:endParaRPr lang="en-GB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126560" cy="1143000"/>
          </a:xfrm>
        </p:spPr>
        <p:txBody>
          <a:bodyPr/>
          <a:lstStyle/>
          <a:p>
            <a:r>
              <a:rPr lang="en-GB" dirty="0"/>
              <a:t>Business continuity </a:t>
            </a:r>
            <a:r>
              <a:rPr lang="en-GB" dirty="0" smtClean="0"/>
              <a:t>planning</a:t>
            </a:r>
            <a:br>
              <a:rPr lang="en-GB" dirty="0" smtClean="0"/>
            </a:br>
            <a:r>
              <a:rPr lang="en-GB" dirty="0" smtClean="0"/>
              <a:t>(an </a:t>
            </a:r>
            <a:r>
              <a:rPr lang="en-GB" dirty="0"/>
              <a:t>SMT </a:t>
            </a:r>
            <a:r>
              <a:rPr lang="en-GB" dirty="0" smtClean="0"/>
              <a:t>responsibility)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5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The project plan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28"/>
          <a:stretch/>
        </p:blipFill>
        <p:spPr bwMode="auto">
          <a:xfrm>
            <a:off x="2855286" y="2636912"/>
            <a:ext cx="3444907" cy="15841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870119" y="1039187"/>
            <a:ext cx="8004781" cy="5670556"/>
            <a:chOff x="665192" y="565126"/>
            <a:chExt cx="8004781" cy="5670556"/>
          </a:xfrm>
        </p:grpSpPr>
        <p:sp>
          <p:nvSpPr>
            <p:cNvPr id="10" name="Flowchart: Multidocument 9"/>
            <p:cNvSpPr/>
            <p:nvPr/>
          </p:nvSpPr>
          <p:spPr>
            <a:xfrm>
              <a:off x="1130257" y="5005518"/>
              <a:ext cx="487550" cy="866428"/>
            </a:xfrm>
            <a:prstGeom prst="flowChartMultidocumen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9513" y="663048"/>
              <a:ext cx="1584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latin typeface="+mn-lt"/>
                </a:rPr>
                <a:t>Current </a:t>
              </a:r>
              <a:endParaRPr lang="en-GB" sz="1400" dirty="0">
                <a:latin typeface="+mn-lt"/>
              </a:endParaRPr>
            </a:p>
          </p:txBody>
        </p:sp>
        <p:sp>
          <p:nvSpPr>
            <p:cNvPr id="12" name="Flowchart: Multidocument 11"/>
            <p:cNvSpPr/>
            <p:nvPr/>
          </p:nvSpPr>
          <p:spPr>
            <a:xfrm>
              <a:off x="969730" y="4613071"/>
              <a:ext cx="487550" cy="866428"/>
            </a:xfrm>
            <a:prstGeom prst="flowChartMultidocumen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Flowchart: Multidocument 12"/>
            <p:cNvSpPr/>
            <p:nvPr/>
          </p:nvSpPr>
          <p:spPr>
            <a:xfrm>
              <a:off x="7652496" y="4968177"/>
              <a:ext cx="444400" cy="727472"/>
            </a:xfrm>
            <a:prstGeom prst="flowChartMultidocumen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Flowchart: Multidocument 13"/>
            <p:cNvSpPr/>
            <p:nvPr/>
          </p:nvSpPr>
          <p:spPr>
            <a:xfrm>
              <a:off x="8192347" y="4428144"/>
              <a:ext cx="444400" cy="727472"/>
            </a:xfrm>
            <a:prstGeom prst="flowChartMultidocumen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Flowchart: Multidocument 14"/>
            <p:cNvSpPr/>
            <p:nvPr/>
          </p:nvSpPr>
          <p:spPr>
            <a:xfrm>
              <a:off x="8023210" y="4817190"/>
              <a:ext cx="444400" cy="727472"/>
            </a:xfrm>
            <a:prstGeom prst="flowChartMultidocumen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Flowchart: Multidocument 15"/>
            <p:cNvSpPr/>
            <p:nvPr/>
          </p:nvSpPr>
          <p:spPr>
            <a:xfrm>
              <a:off x="8225573" y="4977555"/>
              <a:ext cx="444400" cy="727472"/>
            </a:xfrm>
            <a:prstGeom prst="flowChartMultidocumen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Flowchart: Multidocument 16"/>
            <p:cNvSpPr/>
            <p:nvPr/>
          </p:nvSpPr>
          <p:spPr>
            <a:xfrm>
              <a:off x="7832307" y="5508210"/>
              <a:ext cx="444400" cy="727472"/>
            </a:xfrm>
            <a:prstGeom prst="flowChartMultidocumen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60036" y="565126"/>
              <a:ext cx="1584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latin typeface="+mn-lt"/>
                </a:rPr>
                <a:t>Future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3795" y="1411013"/>
              <a:ext cx="1584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+mn-lt"/>
                </a:rPr>
                <a:t>Supplier arrangements</a:t>
              </a:r>
              <a:endParaRPr lang="en-GB" sz="1400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65192" y="3872075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+mn-lt"/>
                </a:rPr>
                <a:t>Staff awareness</a:t>
              </a:r>
              <a:endParaRPr lang="en-GB" sz="1400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50412" y="5869973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+mn-lt"/>
                </a:rPr>
                <a:t>Documentation</a:t>
              </a:r>
              <a:endParaRPr lang="en-GB" sz="1400" dirty="0"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48131" y="2453925"/>
              <a:ext cx="1584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+mn-lt"/>
                </a:rPr>
                <a:t>Supplier arrangements</a:t>
              </a:r>
              <a:endParaRPr lang="en-GB" sz="1400" dirty="0">
                <a:latin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58226" y="5811777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+mn-lt"/>
                </a:rPr>
                <a:t>Documentation</a:t>
              </a:r>
              <a:endParaRPr lang="en-GB" sz="1400" dirty="0"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976867" y="4084028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+mn-lt"/>
                </a:rPr>
                <a:t>Staff awareness</a:t>
              </a:r>
              <a:endParaRPr lang="en-GB" sz="1400" dirty="0">
                <a:latin typeface="+mn-lt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711" y="1879669"/>
            <a:ext cx="1149389" cy="10750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7041" y="3457895"/>
            <a:ext cx="1379140" cy="119601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81" y="1842421"/>
            <a:ext cx="1066644" cy="8731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5" y="3246753"/>
            <a:ext cx="1699085" cy="1058937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>
          <a:xfrm>
            <a:off x="1551537" y="2656619"/>
            <a:ext cx="1150884" cy="311444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662207" y="3520470"/>
            <a:ext cx="1040214" cy="232813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740810" y="4305690"/>
            <a:ext cx="961611" cy="97687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7" idx="1"/>
          </p:cNvCxnSpPr>
          <p:nvPr/>
        </p:nvCxnSpPr>
        <p:spPr>
          <a:xfrm flipV="1">
            <a:off x="6453058" y="2418298"/>
            <a:ext cx="703183" cy="771298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453058" y="3795704"/>
            <a:ext cx="999262" cy="17709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453058" y="4221088"/>
            <a:ext cx="1275688" cy="146005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1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707904" y="116632"/>
            <a:ext cx="4891640" cy="1143000"/>
          </a:xfrm>
        </p:spPr>
        <p:txBody>
          <a:bodyPr>
            <a:normAutofit/>
          </a:bodyPr>
          <a:lstStyle/>
          <a:p>
            <a:pPr algn="r"/>
            <a:r>
              <a:rPr lang="en-GB" dirty="0" smtClean="0"/>
              <a:t>Case study: The Brooke</a:t>
            </a: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686020" y="1981200"/>
            <a:ext cx="6982324" cy="4114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International </a:t>
            </a:r>
            <a:r>
              <a:rPr lang="en-GB" dirty="0"/>
              <a:t>animal welfare organisation committed to improving the lives of working horses, donkeys, mules and their </a:t>
            </a:r>
            <a:r>
              <a:rPr lang="en-GB" dirty="0" smtClean="0"/>
              <a:t>owners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£18million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130 staff at the UK office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Regional offices and staff outside the UK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851" y="5085184"/>
            <a:ext cx="1027003" cy="149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Our strate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85184"/>
            <a:ext cx="2376587" cy="149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359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984" y="116632"/>
            <a:ext cx="4469160" cy="576064"/>
          </a:xfrm>
        </p:spPr>
        <p:txBody>
          <a:bodyPr/>
          <a:lstStyle/>
          <a:p>
            <a:pPr algn="r"/>
            <a:r>
              <a:rPr lang="en-GB" dirty="0" smtClean="0"/>
              <a:t>Summary approach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899592" y="3431133"/>
            <a:ext cx="7637626" cy="432048"/>
          </a:xfrm>
          <a:prstGeom prst="rightArrow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9280" y="2991660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+mn-lt"/>
              </a:rPr>
              <a:t>--------  November --------</a:t>
            </a:r>
            <a:endParaRPr lang="en-GB" sz="1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7706" y="2991660"/>
            <a:ext cx="2868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+mn-lt"/>
              </a:rPr>
              <a:t>--------  December -------</a:t>
            </a:r>
            <a:endParaRPr lang="en-GB" sz="1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6619" y="299166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+mn-lt"/>
              </a:rPr>
              <a:t>----- January -----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05" y="4293096"/>
            <a:ext cx="1344150" cy="864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68" y="5300236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+mn-lt"/>
              </a:rPr>
              <a:t>The Brooke commissions </a:t>
            </a:r>
            <a:r>
              <a:rPr lang="en-GB" sz="1400" dirty="0">
                <a:latin typeface="+mn-lt"/>
              </a:rPr>
              <a:t>the review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032" y="4191287"/>
            <a:ext cx="1149389" cy="1075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67830" y="5876676"/>
            <a:ext cx="939644" cy="7475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7943" y="3963613"/>
            <a:ext cx="1310939" cy="1237163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28"/>
          <a:stretch/>
        </p:blipFill>
        <p:spPr bwMode="auto">
          <a:xfrm>
            <a:off x="7030537" y="5762873"/>
            <a:ext cx="1722454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2668" y="5326413"/>
            <a:ext cx="240353" cy="23928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915816" y="5409406"/>
            <a:ext cx="3605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+mn-lt"/>
              </a:rPr>
              <a:t>Meetings and analysis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8898" y="6074743"/>
            <a:ext cx="419795" cy="396170"/>
          </a:xfrm>
          <a:prstGeom prst="rect">
            <a:avLst/>
          </a:prstGeom>
          <a:ln>
            <a:noFill/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28"/>
          <a:stretch/>
        </p:blipFill>
        <p:spPr bwMode="auto">
          <a:xfrm>
            <a:off x="4523694" y="6371870"/>
            <a:ext cx="430750" cy="198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58849" y="197911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5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707904" y="54850"/>
            <a:ext cx="4763270" cy="99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9pPr>
          </a:lstStyle>
          <a:p>
            <a:pPr algn="r"/>
            <a:r>
              <a:rPr lang="en-GB" dirty="0" smtClean="0"/>
              <a:t>Step 1: Establishing responsibility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31840" y="2132856"/>
            <a:ext cx="2232248" cy="1080120"/>
          </a:xfrm>
          <a:prstGeom prst="rect">
            <a:avLst/>
          </a:prstGeom>
          <a:solidFill>
            <a:srgbClr val="CF0B9C"/>
          </a:solidFill>
          <a:ln w="9525" cap="flat" cmpd="sng" algn="ctr">
            <a:solidFill>
              <a:srgbClr val="CF0B9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>
                <a:solidFill>
                  <a:schemeClr val="bg1"/>
                </a:solidFill>
                <a:latin typeface="+mn-lt"/>
              </a:rPr>
              <a:t>SMT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131840" y="4653136"/>
            <a:ext cx="2232248" cy="1080120"/>
          </a:xfrm>
          <a:prstGeom prst="rect">
            <a:avLst/>
          </a:prstGeom>
          <a:solidFill>
            <a:srgbClr val="CF0B9C"/>
          </a:solidFill>
          <a:ln w="9525" cap="flat" cmpd="sng" algn="ctr">
            <a:solidFill>
              <a:srgbClr val="CF0B9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+mn-lt"/>
              </a:rPr>
              <a:t>HODs</a:t>
            </a:r>
          </a:p>
        </p:txBody>
      </p:sp>
      <p:cxnSp>
        <p:nvCxnSpPr>
          <p:cNvPr id="10" name="Straight Connector 9"/>
          <p:cNvCxnSpPr>
            <a:stCxn id="5" idx="2"/>
            <a:endCxn id="11" idx="0"/>
          </p:cNvCxnSpPr>
          <p:nvPr/>
        </p:nvCxnSpPr>
        <p:spPr bwMode="auto">
          <a:xfrm>
            <a:off x="4247964" y="3212976"/>
            <a:ext cx="0" cy="14401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07214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0" y="116632"/>
            <a:ext cx="5045224" cy="720080"/>
          </a:xfrm>
        </p:spPr>
        <p:txBody>
          <a:bodyPr/>
          <a:lstStyle/>
          <a:p>
            <a:pPr algn="r"/>
            <a:r>
              <a:rPr lang="en-GB" dirty="0" smtClean="0"/>
              <a:t>Step 2: Defining 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UK office</a:t>
            </a:r>
          </a:p>
          <a:p>
            <a:pPr lvl="1"/>
            <a:r>
              <a:rPr lang="en-GB" dirty="0" smtClean="0"/>
              <a:t>Facilities</a:t>
            </a:r>
          </a:p>
          <a:p>
            <a:pPr lvl="1"/>
            <a:r>
              <a:rPr lang="en-GB" dirty="0" smtClean="0"/>
              <a:t>Technology</a:t>
            </a:r>
          </a:p>
          <a:p>
            <a:r>
              <a:rPr lang="en-GB" dirty="0" smtClean="0"/>
              <a:t>UK staff</a:t>
            </a:r>
          </a:p>
          <a:p>
            <a:pPr lvl="1"/>
            <a:r>
              <a:rPr lang="en-GB" dirty="0" smtClean="0"/>
              <a:t>Staff based in the London office</a:t>
            </a:r>
          </a:p>
          <a:p>
            <a:pPr lvl="1"/>
            <a:r>
              <a:rPr lang="en-GB" dirty="0" smtClean="0"/>
              <a:t>Home and remote workers</a:t>
            </a:r>
          </a:p>
          <a:p>
            <a:pPr lvl="1"/>
            <a:r>
              <a:rPr lang="en-GB" dirty="0" smtClean="0"/>
              <a:t>UK staff travelling abroad</a:t>
            </a:r>
          </a:p>
          <a:p>
            <a:r>
              <a:rPr lang="en-GB" dirty="0" smtClean="0"/>
              <a:t>UK systems</a:t>
            </a:r>
          </a:p>
          <a:p>
            <a:pPr lvl="1"/>
            <a:r>
              <a:rPr lang="en-GB" dirty="0" smtClean="0"/>
              <a:t>ICT services (on-premise and hosted)</a:t>
            </a:r>
          </a:p>
          <a:p>
            <a:pPr lvl="1"/>
            <a:r>
              <a:rPr lang="en-GB" dirty="0" smtClean="0"/>
              <a:t>Third-party service provision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31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0" y="116632"/>
            <a:ext cx="5045224" cy="720080"/>
          </a:xfrm>
        </p:spPr>
        <p:txBody>
          <a:bodyPr/>
          <a:lstStyle/>
          <a:p>
            <a:pPr algn="r"/>
            <a:r>
              <a:rPr lang="en-GB" dirty="0" smtClean="0"/>
              <a:t>Step 3: Securing engagement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>
            <a:off x="899592" y="5013176"/>
            <a:ext cx="7637626" cy="432048"/>
          </a:xfrm>
          <a:prstGeom prst="rightArrow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75523" y="4543412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+mn-lt"/>
              </a:rPr>
              <a:t>-------  </a:t>
            </a:r>
            <a:r>
              <a:rPr lang="en-GB" sz="1400" dirty="0">
                <a:latin typeface="+mn-lt"/>
              </a:rPr>
              <a:t>November </a:t>
            </a:r>
            <a:r>
              <a:rPr lang="en-GB" sz="1400" dirty="0" smtClean="0">
                <a:latin typeface="+mn-lt"/>
              </a:rPr>
              <a:t>-------</a:t>
            </a:r>
            <a:endParaRPr lang="en-GB" sz="1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8693" y="4555237"/>
            <a:ext cx="3097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+mn-lt"/>
              </a:rPr>
              <a:t>--------  </a:t>
            </a:r>
            <a:r>
              <a:rPr lang="en-GB" sz="1400" dirty="0">
                <a:latin typeface="+mn-lt"/>
              </a:rPr>
              <a:t>December </a:t>
            </a:r>
            <a:r>
              <a:rPr lang="en-GB" sz="1400" dirty="0" smtClean="0">
                <a:latin typeface="+mn-lt"/>
              </a:rPr>
              <a:t>--------</a:t>
            </a:r>
            <a:endParaRPr lang="en-GB" sz="1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6619" y="455523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+mn-lt"/>
              </a:rPr>
              <a:t>----- January -----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05" y="2884089"/>
            <a:ext cx="1344150" cy="8640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3568" y="381807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+mn-lt"/>
              </a:rPr>
              <a:t>First meeting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710" y="2884089"/>
            <a:ext cx="1344150" cy="8640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778693" y="3818077"/>
            <a:ext cx="2984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+mn-lt"/>
              </a:rPr>
              <a:t>Initial proposals from HODs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330" y="2884089"/>
            <a:ext cx="1344150" cy="8640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090349" y="3826940"/>
            <a:ext cx="2016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+mn-lt"/>
              </a:rPr>
              <a:t>Draft BCP and plan</a:t>
            </a:r>
          </a:p>
        </p:txBody>
      </p:sp>
    </p:spTree>
    <p:extLst>
      <p:ext uri="{BB962C8B-B14F-4D97-AF65-F5344CB8AC3E}">
        <p14:creationId xmlns:p14="http://schemas.microsoft.com/office/powerpoint/2010/main" val="38334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>
          <a:xfrm>
            <a:off x="277048" y="416670"/>
            <a:ext cx="7771960" cy="1055415"/>
          </a:xfrm>
          <a:noFill/>
        </p:spPr>
        <p:txBody>
          <a:bodyPr/>
          <a:lstStyle/>
          <a:p>
            <a:pPr algn="l"/>
            <a:r>
              <a:rPr lang="en-GB" sz="2586" b="1" dirty="0">
                <a:solidFill>
                  <a:schemeClr val="bg1"/>
                </a:solidFill>
                <a:latin typeface="Arial" charset="0"/>
              </a:rPr>
              <a:t>Which risks to focus on?</a:t>
            </a:r>
          </a:p>
        </p:txBody>
      </p:sp>
      <p:graphicFrame>
        <p:nvGraphicFramePr>
          <p:cNvPr id="307298" name="Group 98"/>
          <p:cNvGraphicFramePr>
            <a:graphicFrameLocks noGrp="1"/>
          </p:cNvGraphicFramePr>
          <p:nvPr>
            <p:ph sz="quarter" idx="2"/>
          </p:nvPr>
        </p:nvGraphicFramePr>
        <p:xfrm>
          <a:off x="499858" y="1925033"/>
          <a:ext cx="8221976" cy="4293488"/>
        </p:xfrm>
        <a:graphic>
          <a:graphicData uri="http://schemas.openxmlformats.org/drawingml/2006/table">
            <a:tbl>
              <a:tblPr/>
              <a:tblGrid>
                <a:gridCol w="1370573"/>
                <a:gridCol w="1370574"/>
                <a:gridCol w="1372040"/>
                <a:gridCol w="1367642"/>
                <a:gridCol w="1370574"/>
                <a:gridCol w="1370573"/>
              </a:tblGrid>
              <a:tr h="71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Catastrophic</a:t>
                      </a:r>
                    </a:p>
                  </a:txBody>
                  <a:tcPr marL="84433" marR="84433" marT="42217" marB="422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83104" marR="83104" marT="43214" marB="432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71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Major</a:t>
                      </a:r>
                    </a:p>
                  </a:txBody>
                  <a:tcPr marL="84433" marR="84433" marT="42217" marB="422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71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Moderate</a:t>
                      </a:r>
                    </a:p>
                  </a:txBody>
                  <a:tcPr marL="84433" marR="84433" marT="42217" marB="422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7168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Minor</a:t>
                      </a:r>
                    </a:p>
                  </a:txBody>
                  <a:tcPr marL="84433" marR="84433" marT="42217" marB="422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71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Insignificant</a:t>
                      </a:r>
                    </a:p>
                  </a:txBody>
                  <a:tcPr marL="84433" marR="84433" marT="42217" marB="422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84433" marR="84433" marT="42217" marB="422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15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433" marR="84433" marT="42217" marB="422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Remote</a:t>
                      </a:r>
                    </a:p>
                  </a:txBody>
                  <a:tcPr marL="84433" marR="84433" marT="42217" marB="422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Unlikely</a:t>
                      </a:r>
                    </a:p>
                  </a:txBody>
                  <a:tcPr marL="84433" marR="84433" marT="42217" marB="422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Possible</a:t>
                      </a:r>
                    </a:p>
                  </a:txBody>
                  <a:tcPr marL="84433" marR="84433" marT="42217" marB="422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Probable</a:t>
                      </a:r>
                    </a:p>
                  </a:txBody>
                  <a:tcPr marL="84433" marR="84433" marT="42217" marB="422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Highly Probable</a:t>
                      </a:r>
                    </a:p>
                  </a:txBody>
                  <a:tcPr marL="84433" marR="84433" marT="42217" marB="422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88131" y="377091"/>
            <a:ext cx="7771960" cy="105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586" b="1" smtClean="0">
                <a:solidFill>
                  <a:schemeClr val="bg1"/>
                </a:solidFill>
                <a:latin typeface="Arial" charset="0"/>
              </a:rPr>
              <a:t>Probability definitions</a:t>
            </a:r>
            <a:endParaRPr lang="en-GB" sz="2586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3131840" y="1700808"/>
            <a:ext cx="2880320" cy="2088232"/>
          </a:xfrm>
          <a:prstGeom prst="ellipse">
            <a:avLst/>
          </a:prstGeom>
          <a:noFill/>
          <a:ln w="63500" cap="flat" cmpd="sng" algn="ctr">
            <a:solidFill>
              <a:srgbClr val="CF0B9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67566" y="54850"/>
            <a:ext cx="4603608" cy="99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9pPr>
          </a:lstStyle>
          <a:p>
            <a:pPr algn="r"/>
            <a:r>
              <a:rPr lang="en-GB" dirty="0" smtClean="0"/>
              <a:t>Step 4: Identifying risk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1845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1907704" y="116632"/>
            <a:ext cx="7123888" cy="1143000"/>
          </a:xfrm>
        </p:spPr>
        <p:txBody>
          <a:bodyPr>
            <a:normAutofit/>
          </a:bodyPr>
          <a:lstStyle/>
          <a:p>
            <a:pPr algn="r"/>
            <a:r>
              <a:rPr lang="en-GB" dirty="0" smtClean="0"/>
              <a:t>Step </a:t>
            </a:r>
            <a:r>
              <a:rPr lang="en-GB" dirty="0" smtClean="0"/>
              <a:t>5: </a:t>
            </a:r>
            <a:r>
              <a:rPr lang="en-GB" dirty="0" smtClean="0"/>
              <a:t>Evaluating impact/contingencies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844824"/>
            <a:ext cx="7942286" cy="299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1460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1907704" y="116632"/>
            <a:ext cx="7123888" cy="1143000"/>
          </a:xfrm>
        </p:spPr>
        <p:txBody>
          <a:bodyPr>
            <a:normAutofit/>
          </a:bodyPr>
          <a:lstStyle/>
          <a:p>
            <a:pPr algn="r"/>
            <a:r>
              <a:rPr lang="en-GB" dirty="0" smtClean="0"/>
              <a:t>Step </a:t>
            </a:r>
            <a:r>
              <a:rPr lang="en-GB" dirty="0" smtClean="0"/>
              <a:t>6: </a:t>
            </a:r>
            <a:r>
              <a:rPr lang="en-GB" dirty="0" smtClean="0"/>
              <a:t>Implementing change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28"/>
          <a:stretch/>
        </p:blipFill>
        <p:spPr bwMode="auto">
          <a:xfrm>
            <a:off x="3707904" y="4293096"/>
            <a:ext cx="3914667" cy="1800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1988840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+mn-lt"/>
              </a:rPr>
              <a:t>Documenting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+mn-lt"/>
              </a:rPr>
              <a:t>Training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+mn-lt"/>
              </a:rPr>
              <a:t>Inducting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+mn-lt"/>
              </a:rPr>
              <a:t>Rehearsing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+mn-lt"/>
              </a:rPr>
              <a:t>Managing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7770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12776"/>
            <a:ext cx="2880320" cy="375580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721924"/>
              </p:ext>
            </p:extLst>
          </p:nvPr>
        </p:nvGraphicFramePr>
        <p:xfrm>
          <a:off x="3635898" y="2420888"/>
          <a:ext cx="5508103" cy="3708564"/>
        </p:xfrm>
        <a:graphic>
          <a:graphicData uri="http://schemas.openxmlformats.org/drawingml/2006/table">
            <a:tbl>
              <a:tblPr firstRow="1" firstCol="1" bandRow="1"/>
              <a:tblGrid>
                <a:gridCol w="522427"/>
                <a:gridCol w="712766"/>
                <a:gridCol w="854850"/>
                <a:gridCol w="854515"/>
                <a:gridCol w="854515"/>
                <a:gridCol w="854515"/>
                <a:gridCol w="854515"/>
              </a:tblGrid>
              <a:tr h="977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No.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Activity type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5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(Income, Services delivery, or Support)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Description of activity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Potential impact or cost of being unable to carry out the activity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2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Impact on…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After two weeks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After one month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After one quarter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77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Income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Example - Collection of payments via direct debit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</a:rPr>
                        <a:t>Processes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</a:rPr>
                        <a:t>Might miss date for collection of DDs and would then have to write to the supporter and collect a double-payment in the following month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</a:rPr>
                        <a:t>Same as after 2 weeks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 dirty="0">
                          <a:solidFill>
                            <a:srgbClr val="0070C0"/>
                          </a:solidFill>
                          <a:effectLst/>
                          <a:latin typeface="Calibri" charset="0"/>
                        </a:rPr>
                        <a:t>Unlikely that XYZ organisation would be able to retrospectively claim several months of lost DD payments; would have to accept that one or more DD runs can no longer be carried out</a:t>
                      </a:r>
                      <a:endParaRPr lang="en-US" sz="600" dirty="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7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</a:rPr>
                        <a:t>People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</a:rPr>
                        <a:t>Reputational damage; could lose supporters as a result of the inconvenience caused to them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</a:rPr>
                        <a:t>Increased queries and/or complaints; some supporters could be confused as to why the payment was taken late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</a:rPr>
                        <a:t>Extra work/effort for staff to process back-dated DDs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</a:rPr>
                        <a:t>Same as after 2 weeks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</a:rPr>
                        <a:t>Likely to permanently lose some supporters – estimated at 0.5% overall drop in income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</a:rPr>
                        <a:t>Technology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</a:rPr>
                        <a:t>No impact on systems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</a:rPr>
                        <a:t>No impact on systems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70C0"/>
                          </a:solidFill>
                          <a:effectLst/>
                          <a:latin typeface="Calibri" charset="0"/>
                        </a:rPr>
                        <a:t>No impact on systems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en-GB" sz="2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172720"/>
                      <a:r>
                        <a:rPr lang="en-GB" sz="2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172720"/>
                      <a:r>
                        <a:rPr lang="en-GB" sz="2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172720"/>
                      <a:r>
                        <a:rPr lang="en-GB" sz="2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521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Remainder of table to be completed by BCP champions (please copy more rows as required to complete the able)…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TBC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Processes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TBC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TBC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TBC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9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People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TBC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TBC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TBC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9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Technology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TBC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TBC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charset="2"/>
                        <a:buChar char=""/>
                      </a:pPr>
                      <a:r>
                        <a:rPr lang="en-GB" sz="5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TBC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" i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en-GB" sz="2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172720"/>
                      <a:r>
                        <a:rPr lang="en-GB" sz="2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172720"/>
                      <a:r>
                        <a:rPr lang="en-GB" sz="200" i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  <a:endParaRPr lang="en-US" sz="60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172720"/>
                      <a:r>
                        <a:rPr lang="en-GB" sz="200" i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  <a:endParaRPr lang="en-US" sz="600" dirty="0">
                        <a:effectLst/>
                        <a:latin typeface="Calibri" charset="0"/>
                      </a:endParaRPr>
                    </a:p>
                  </a:txBody>
                  <a:tcPr marL="36639" marR="36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07704" y="116632"/>
            <a:ext cx="712388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9pPr>
          </a:lstStyle>
          <a:p>
            <a:pPr algn="r" eaLnBrk="1" hangingPunct="1"/>
            <a:r>
              <a:rPr lang="en-GB" kern="0" dirty="0" smtClean="0"/>
              <a:t>An example template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23811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6638"/>
            <a:ext cx="8235873" cy="348672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are:</a:t>
            </a:r>
          </a:p>
          <a:p>
            <a:pPr lvl="1"/>
            <a:r>
              <a:rPr lang="en-GB" dirty="0" smtClean="0"/>
              <a:t>A specialist information systems consultancy</a:t>
            </a:r>
          </a:p>
          <a:p>
            <a:pPr lvl="1"/>
            <a:r>
              <a:rPr lang="en-GB" dirty="0" smtClean="0"/>
              <a:t>We only work with membership organisations, </a:t>
            </a:r>
            <a:r>
              <a:rPr lang="en-GB" dirty="0"/>
              <a:t>charities, associations</a:t>
            </a:r>
            <a:r>
              <a:rPr lang="en-GB" dirty="0" smtClean="0"/>
              <a:t>, trusts and others in the NfP sector</a:t>
            </a:r>
          </a:p>
          <a:p>
            <a:pPr lvl="1"/>
            <a:r>
              <a:rPr lang="en-GB" dirty="0" smtClean="0"/>
              <a:t>We are completely supplier-independent</a:t>
            </a:r>
          </a:p>
          <a:p>
            <a:pPr lvl="1"/>
            <a:r>
              <a:rPr lang="en-GB" dirty="0" smtClean="0"/>
              <a:t>Our consultants have held senior positions in a broad range of different organisations</a:t>
            </a:r>
          </a:p>
          <a:p>
            <a:pPr lvl="1"/>
            <a:r>
              <a:rPr lang="en-GB" dirty="0" smtClean="0"/>
              <a:t>Our advice and guidance is based on practical experience gained over many years.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6629400" cy="1143000"/>
          </a:xfrm>
        </p:spPr>
        <p:txBody>
          <a:bodyPr/>
          <a:lstStyle/>
          <a:p>
            <a:pPr algn="r"/>
            <a:r>
              <a:rPr lang="en-GB" dirty="0" smtClean="0"/>
              <a:t>About Adapta Consulting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2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132158" y="2420888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Prevention</a:t>
            </a:r>
          </a:p>
        </p:txBody>
      </p:sp>
      <p:sp>
        <p:nvSpPr>
          <p:cNvPr id="6" name="Oval 5"/>
          <p:cNvSpPr/>
          <p:nvPr/>
        </p:nvSpPr>
        <p:spPr>
          <a:xfrm>
            <a:off x="3132160" y="4977272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Response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464" y="3681128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Preparedness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95536" y="3681128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Recovery</a:t>
            </a:r>
            <a:endParaRPr lang="en-GB" sz="2000" b="1" dirty="0">
              <a:solidFill>
                <a:schemeClr val="bg1"/>
              </a:solidFill>
            </a:endParaRPr>
          </a:p>
        </p:txBody>
      </p:sp>
      <p:cxnSp>
        <p:nvCxnSpPr>
          <p:cNvPr id="12" name="Curved Connector 11"/>
          <p:cNvCxnSpPr>
            <a:stCxn id="3" idx="6"/>
            <a:endCxn id="8" idx="0"/>
          </p:cNvCxnSpPr>
          <p:nvPr/>
        </p:nvCxnSpPr>
        <p:spPr>
          <a:xfrm>
            <a:off x="6012158" y="2870888"/>
            <a:ext cx="1296306" cy="810240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8" idx="4"/>
            <a:endCxn id="6" idx="6"/>
          </p:cNvCxnSpPr>
          <p:nvPr/>
        </p:nvCxnSpPr>
        <p:spPr>
          <a:xfrm rot="5400000">
            <a:off x="6237240" y="4356048"/>
            <a:ext cx="846144" cy="1296304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6" idx="2"/>
            <a:endCxn id="9" idx="4"/>
          </p:cNvCxnSpPr>
          <p:nvPr/>
        </p:nvCxnSpPr>
        <p:spPr>
          <a:xfrm rot="10800000">
            <a:off x="1835536" y="4581128"/>
            <a:ext cx="1296624" cy="846144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9" idx="0"/>
            <a:endCxn id="3" idx="2"/>
          </p:cNvCxnSpPr>
          <p:nvPr/>
        </p:nvCxnSpPr>
        <p:spPr>
          <a:xfrm rot="5400000" flipH="1" flipV="1">
            <a:off x="2078727" y="2627697"/>
            <a:ext cx="810240" cy="1296622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66060" y="3548915"/>
            <a:ext cx="208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4">
                    <a:lumMod val="50000"/>
                  </a:schemeClr>
                </a:solidFill>
              </a:rPr>
              <a:t>Engagement, planning and documentation</a:t>
            </a:r>
            <a:endParaRPr lang="en-GB" sz="2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2339752" y="116632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 sz="3200" b="1">
                <a:solidFill>
                  <a:schemeClr val="tx2"/>
                </a:solidFill>
                <a:latin typeface="Lucida Grande CE" charset="-18"/>
              </a:defRPr>
            </a:lvl2pPr>
            <a:lvl3pPr>
              <a:defRPr sz="3200" b="1">
                <a:solidFill>
                  <a:schemeClr val="tx2"/>
                </a:solidFill>
                <a:latin typeface="Lucida Grande CE" charset="-18"/>
              </a:defRPr>
            </a:lvl3pPr>
            <a:lvl4pPr>
              <a:defRPr sz="3200" b="1">
                <a:solidFill>
                  <a:schemeClr val="tx2"/>
                </a:solidFill>
                <a:latin typeface="Lucida Grande CE" charset="-18"/>
              </a:defRPr>
            </a:lvl4pPr>
            <a:lvl5pPr>
              <a:defRPr sz="3200" b="1">
                <a:solidFill>
                  <a:schemeClr val="tx2"/>
                </a:solidFill>
                <a:latin typeface="Lucida Grande CE" charset="-1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9pPr>
          </a:lstStyle>
          <a:p>
            <a:r>
              <a:rPr lang="en-GB" sz="2800" dirty="0" smtClean="0"/>
              <a:t>A Business Continuity Management System</a:t>
            </a:r>
            <a:endParaRPr lang="en-GB" sz="2800" dirty="0"/>
          </a:p>
        </p:txBody>
      </p:sp>
      <p:sp>
        <p:nvSpPr>
          <p:cNvPr id="7" name="Oval Callout 6"/>
          <p:cNvSpPr/>
          <p:nvPr/>
        </p:nvSpPr>
        <p:spPr bwMode="auto">
          <a:xfrm>
            <a:off x="5508183" y="1664704"/>
            <a:ext cx="2304256" cy="576064"/>
          </a:xfrm>
          <a:prstGeom prst="wedgeEllipseCallout">
            <a:avLst>
              <a:gd name="adj1" fmla="val -43568"/>
              <a:gd name="adj2" fmla="val 10383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Risk Management</a:t>
            </a:r>
          </a:p>
        </p:txBody>
      </p:sp>
      <p:sp>
        <p:nvSpPr>
          <p:cNvPr id="17" name="Oval Callout 16"/>
          <p:cNvSpPr/>
          <p:nvPr/>
        </p:nvSpPr>
        <p:spPr bwMode="auto">
          <a:xfrm>
            <a:off x="6675537" y="5103336"/>
            <a:ext cx="2304256" cy="576064"/>
          </a:xfrm>
          <a:prstGeom prst="wedgeEllipseCallout">
            <a:avLst>
              <a:gd name="adj1" fmla="val 27944"/>
              <a:gd name="adj2" fmla="val -17394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Impact Analysis</a:t>
            </a:r>
          </a:p>
        </p:txBody>
      </p:sp>
      <p:sp>
        <p:nvSpPr>
          <p:cNvPr id="19" name="Oval Callout 18"/>
          <p:cNvSpPr/>
          <p:nvPr/>
        </p:nvSpPr>
        <p:spPr bwMode="auto">
          <a:xfrm>
            <a:off x="827902" y="5877272"/>
            <a:ext cx="2447634" cy="576064"/>
          </a:xfrm>
          <a:prstGeom prst="wedgeEllipseCallout">
            <a:avLst>
              <a:gd name="adj1" fmla="val 50266"/>
              <a:gd name="adj2" fmla="val -11111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Crisis Management</a:t>
            </a:r>
          </a:p>
        </p:txBody>
      </p:sp>
      <p:sp>
        <p:nvSpPr>
          <p:cNvPr id="20" name="Oval Callout 19"/>
          <p:cNvSpPr/>
          <p:nvPr/>
        </p:nvSpPr>
        <p:spPr bwMode="auto">
          <a:xfrm>
            <a:off x="180706" y="2385331"/>
            <a:ext cx="2617549" cy="576064"/>
          </a:xfrm>
          <a:prstGeom prst="wedgeEllipseCallout">
            <a:avLst>
              <a:gd name="adj1" fmla="val 9451"/>
              <a:gd name="adj2" fmla="val 16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Business Continuity</a:t>
            </a:r>
          </a:p>
        </p:txBody>
      </p:sp>
    </p:spTree>
    <p:extLst>
      <p:ext uri="{BB962C8B-B14F-4D97-AF65-F5344CB8AC3E}">
        <p14:creationId xmlns:p14="http://schemas.microsoft.com/office/powerpoint/2010/main" val="8669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6376903"/>
            <a:ext cx="1584176" cy="4810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1662" dirty="0"/>
          </a:p>
        </p:txBody>
      </p:sp>
      <p:sp>
        <p:nvSpPr>
          <p:cNvPr id="3" name="Rectangle 2"/>
          <p:cNvSpPr/>
          <p:nvPr/>
        </p:nvSpPr>
        <p:spPr>
          <a:xfrm>
            <a:off x="118623" y="2852936"/>
            <a:ext cx="281519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900" b="1" kern="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74658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8064" y="5290131"/>
            <a:ext cx="3406702" cy="1086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77" dirty="0">
                <a:latin typeface="Calibri" pitchFamily="34" charset="0"/>
                <a:cs typeface="Calibri" pitchFamily="34" charset="0"/>
              </a:rPr>
              <a:t>help@adaptaconsulting.co.uk</a:t>
            </a:r>
          </a:p>
          <a:p>
            <a:r>
              <a:rPr lang="en-US" sz="1477" dirty="0">
                <a:latin typeface="Calibri" pitchFamily="34" charset="0"/>
                <a:cs typeface="Calibri" pitchFamily="34" charset="0"/>
              </a:rPr>
              <a:t>www.adaptaconsulting.co.uk</a:t>
            </a:r>
          </a:p>
          <a:p>
            <a:endParaRPr lang="en-US" sz="1292" dirty="0">
              <a:latin typeface="Calibri" pitchFamily="34" charset="0"/>
              <a:cs typeface="Calibri" pitchFamily="34" charset="0"/>
            </a:endParaRPr>
          </a:p>
          <a:p>
            <a:r>
              <a:rPr lang="en-US" sz="1108" dirty="0">
                <a:latin typeface="Calibri" pitchFamily="34" charset="0"/>
                <a:cs typeface="Calibri" pitchFamily="34" charset="0"/>
              </a:rPr>
              <a:t>Adapta Consulting, 5 St John’s Lane, London, EC1M 4BH</a:t>
            </a:r>
          </a:p>
          <a:p>
            <a:r>
              <a:rPr lang="en-US" sz="1108" dirty="0">
                <a:latin typeface="Calibri" pitchFamily="34" charset="0"/>
                <a:cs typeface="Calibri" pitchFamily="34" charset="0"/>
              </a:rPr>
              <a:t>020 7250 4788</a:t>
            </a:r>
            <a:endParaRPr lang="en-GB" sz="1108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2" descr="E:\Pixart Client Hub\Adapta Consulting\Presentation Design\Images\Adapta Consulting Logo (PNG) - With Strapl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90131"/>
            <a:ext cx="3024336" cy="11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6376903"/>
            <a:ext cx="1584176" cy="4810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1662" dirty="0"/>
          </a:p>
        </p:txBody>
      </p:sp>
      <p:sp>
        <p:nvSpPr>
          <p:cNvPr id="3" name="Rectangle 2"/>
          <p:cNvSpPr/>
          <p:nvPr/>
        </p:nvSpPr>
        <p:spPr>
          <a:xfrm>
            <a:off x="118623" y="2852936"/>
            <a:ext cx="2989921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en-GB" sz="4900" b="1" kern="0" dirty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rPr>
              <a:t>Thank you</a:t>
            </a:r>
            <a:endParaRPr lang="en-GB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517" y="1124744"/>
            <a:ext cx="194421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31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Purpose of the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To explore the steps involved in good business continuity planning, including: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Establishing responsibility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Defining </a:t>
            </a:r>
            <a:r>
              <a:rPr lang="en-GB" dirty="0"/>
              <a:t>the </a:t>
            </a:r>
            <a:r>
              <a:rPr lang="en-GB" dirty="0" smtClean="0"/>
              <a:t>scope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Securing engagement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Identifying risk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Evaluating impact / contingencies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Implementing change</a:t>
            </a:r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3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0" y="116632"/>
            <a:ext cx="4330824" cy="1008112"/>
          </a:xfrm>
        </p:spPr>
        <p:txBody>
          <a:bodyPr>
            <a:normAutofit/>
          </a:bodyPr>
          <a:lstStyle/>
          <a:p>
            <a:pPr algn="r"/>
            <a:r>
              <a:rPr lang="en-GB" dirty="0" smtClean="0"/>
              <a:t>A definitions…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244827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Clr>
                <a:srgbClr val="FF9900"/>
              </a:buClr>
              <a:buFontTx/>
              <a:buNone/>
            </a:pPr>
            <a:r>
              <a:rPr lang="en-GB" sz="2600" b="1" dirty="0"/>
              <a:t>Business Continuity Planning</a:t>
            </a:r>
            <a:r>
              <a:rPr lang="en-GB" sz="2600" dirty="0"/>
              <a:t>: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Clr>
                <a:srgbClr val="FF9900"/>
              </a:buClr>
              <a:buFontTx/>
              <a:buNone/>
            </a:pPr>
            <a:r>
              <a:rPr lang="en-GB" sz="2600" i="1" dirty="0"/>
              <a:t>“The way in which an organisation plans for future incidents that could jeopardise its core mission and its long-term health”</a:t>
            </a: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FF9900"/>
              </a:buClr>
              <a:buFontTx/>
              <a:buNone/>
            </a:pPr>
            <a:endParaRPr lang="en-GB" sz="2600" u="sng" dirty="0" smtClean="0"/>
          </a:p>
        </p:txBody>
      </p:sp>
    </p:spTree>
    <p:extLst>
      <p:ext uri="{BB962C8B-B14F-4D97-AF65-F5344CB8AC3E}">
        <p14:creationId xmlns:p14="http://schemas.microsoft.com/office/powerpoint/2010/main" val="116812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132158" y="2420888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Prevention</a:t>
            </a:r>
          </a:p>
        </p:txBody>
      </p:sp>
      <p:sp>
        <p:nvSpPr>
          <p:cNvPr id="6" name="Oval 5"/>
          <p:cNvSpPr/>
          <p:nvPr/>
        </p:nvSpPr>
        <p:spPr>
          <a:xfrm>
            <a:off x="3132160" y="4977272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Response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464" y="3681128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Preparedness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95536" y="3681128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Recovery</a:t>
            </a:r>
            <a:endParaRPr lang="en-GB" sz="2000" b="1" dirty="0">
              <a:solidFill>
                <a:schemeClr val="bg1"/>
              </a:solidFill>
            </a:endParaRPr>
          </a:p>
        </p:txBody>
      </p:sp>
      <p:cxnSp>
        <p:nvCxnSpPr>
          <p:cNvPr id="12" name="Curved Connector 11"/>
          <p:cNvCxnSpPr>
            <a:stCxn id="3" idx="6"/>
            <a:endCxn id="8" idx="0"/>
          </p:cNvCxnSpPr>
          <p:nvPr/>
        </p:nvCxnSpPr>
        <p:spPr>
          <a:xfrm>
            <a:off x="6012158" y="2870888"/>
            <a:ext cx="1296306" cy="810240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8" idx="4"/>
            <a:endCxn id="6" idx="6"/>
          </p:cNvCxnSpPr>
          <p:nvPr/>
        </p:nvCxnSpPr>
        <p:spPr>
          <a:xfrm rot="5400000">
            <a:off x="6237240" y="4356048"/>
            <a:ext cx="846144" cy="1296304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6" idx="2"/>
            <a:endCxn id="9" idx="4"/>
          </p:cNvCxnSpPr>
          <p:nvPr/>
        </p:nvCxnSpPr>
        <p:spPr>
          <a:xfrm rot="10800000">
            <a:off x="1835536" y="4581128"/>
            <a:ext cx="1296624" cy="846144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9" idx="0"/>
            <a:endCxn id="3" idx="2"/>
          </p:cNvCxnSpPr>
          <p:nvPr/>
        </p:nvCxnSpPr>
        <p:spPr>
          <a:xfrm rot="5400000" flipH="1" flipV="1">
            <a:off x="2078727" y="2627697"/>
            <a:ext cx="810240" cy="1296622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66060" y="3548915"/>
            <a:ext cx="208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Rehearse, maintain and review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2339752" y="116632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 sz="3200" b="1">
                <a:solidFill>
                  <a:schemeClr val="tx2"/>
                </a:solidFill>
                <a:latin typeface="Lucida Grande CE" charset="-18"/>
              </a:defRPr>
            </a:lvl2pPr>
            <a:lvl3pPr>
              <a:defRPr sz="3200" b="1">
                <a:solidFill>
                  <a:schemeClr val="tx2"/>
                </a:solidFill>
                <a:latin typeface="Lucida Grande CE" charset="-18"/>
              </a:defRPr>
            </a:lvl3pPr>
            <a:lvl4pPr>
              <a:defRPr sz="3200" b="1">
                <a:solidFill>
                  <a:schemeClr val="tx2"/>
                </a:solidFill>
                <a:latin typeface="Lucida Grande CE" charset="-18"/>
              </a:defRPr>
            </a:lvl4pPr>
            <a:lvl5pPr>
              <a:defRPr sz="3200" b="1">
                <a:solidFill>
                  <a:schemeClr val="tx2"/>
                </a:solidFill>
                <a:latin typeface="Lucida Grande CE" charset="-1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9pPr>
          </a:lstStyle>
          <a:p>
            <a:r>
              <a:rPr lang="en-GB" sz="2800" dirty="0" smtClean="0"/>
              <a:t>A Business Continuity Management System</a:t>
            </a:r>
            <a:endParaRPr lang="en-GB" sz="2800" dirty="0"/>
          </a:p>
        </p:txBody>
      </p:sp>
      <p:sp>
        <p:nvSpPr>
          <p:cNvPr id="7" name="Oval Callout 6"/>
          <p:cNvSpPr/>
          <p:nvPr/>
        </p:nvSpPr>
        <p:spPr bwMode="auto">
          <a:xfrm>
            <a:off x="5508183" y="1664704"/>
            <a:ext cx="2304256" cy="576064"/>
          </a:xfrm>
          <a:prstGeom prst="wedgeEllipseCallout">
            <a:avLst>
              <a:gd name="adj1" fmla="val -43568"/>
              <a:gd name="adj2" fmla="val 10383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Risk Management</a:t>
            </a:r>
          </a:p>
        </p:txBody>
      </p:sp>
      <p:sp>
        <p:nvSpPr>
          <p:cNvPr id="17" name="Oval Callout 16"/>
          <p:cNvSpPr/>
          <p:nvPr/>
        </p:nvSpPr>
        <p:spPr bwMode="auto">
          <a:xfrm>
            <a:off x="6675537" y="5103336"/>
            <a:ext cx="2304256" cy="576064"/>
          </a:xfrm>
          <a:prstGeom prst="wedgeEllipseCallout">
            <a:avLst>
              <a:gd name="adj1" fmla="val 27944"/>
              <a:gd name="adj2" fmla="val -17394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Impact Analysis</a:t>
            </a:r>
          </a:p>
        </p:txBody>
      </p:sp>
      <p:sp>
        <p:nvSpPr>
          <p:cNvPr id="19" name="Oval Callout 18"/>
          <p:cNvSpPr/>
          <p:nvPr/>
        </p:nvSpPr>
        <p:spPr bwMode="auto">
          <a:xfrm>
            <a:off x="827902" y="5877272"/>
            <a:ext cx="2447634" cy="576064"/>
          </a:xfrm>
          <a:prstGeom prst="wedgeEllipseCallout">
            <a:avLst>
              <a:gd name="adj1" fmla="val 50266"/>
              <a:gd name="adj2" fmla="val -11111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Crisis Management</a:t>
            </a:r>
          </a:p>
        </p:txBody>
      </p:sp>
      <p:sp>
        <p:nvSpPr>
          <p:cNvPr id="20" name="Oval Callout 19"/>
          <p:cNvSpPr/>
          <p:nvPr/>
        </p:nvSpPr>
        <p:spPr bwMode="auto">
          <a:xfrm>
            <a:off x="180706" y="2385331"/>
            <a:ext cx="2617549" cy="576064"/>
          </a:xfrm>
          <a:prstGeom prst="wedgeEllipseCallout">
            <a:avLst>
              <a:gd name="adj1" fmla="val 9451"/>
              <a:gd name="adj2" fmla="val 16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Business Continuity</a:t>
            </a:r>
          </a:p>
        </p:txBody>
      </p:sp>
    </p:spTree>
    <p:extLst>
      <p:ext uri="{BB962C8B-B14F-4D97-AF65-F5344CB8AC3E}">
        <p14:creationId xmlns:p14="http://schemas.microsoft.com/office/powerpoint/2010/main" val="390248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21" grpId="0"/>
      <p:bldP spid="7" grpId="0" animBg="1"/>
      <p:bldP spid="17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132158" y="2420888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Prevention</a:t>
            </a:r>
          </a:p>
        </p:txBody>
      </p:sp>
      <p:sp>
        <p:nvSpPr>
          <p:cNvPr id="6" name="Oval 5"/>
          <p:cNvSpPr/>
          <p:nvPr/>
        </p:nvSpPr>
        <p:spPr>
          <a:xfrm>
            <a:off x="3132160" y="4977272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Response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464" y="3681128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Preparedness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95536" y="3681128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Recovery</a:t>
            </a:r>
            <a:endParaRPr lang="en-GB" sz="2000" b="1" dirty="0">
              <a:solidFill>
                <a:schemeClr val="bg1"/>
              </a:solidFill>
            </a:endParaRPr>
          </a:p>
        </p:txBody>
      </p:sp>
      <p:cxnSp>
        <p:nvCxnSpPr>
          <p:cNvPr id="12" name="Curved Connector 11"/>
          <p:cNvCxnSpPr>
            <a:stCxn id="3" idx="6"/>
            <a:endCxn id="8" idx="0"/>
          </p:cNvCxnSpPr>
          <p:nvPr/>
        </p:nvCxnSpPr>
        <p:spPr>
          <a:xfrm>
            <a:off x="6012158" y="2870888"/>
            <a:ext cx="1296306" cy="810240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8" idx="4"/>
            <a:endCxn id="6" idx="6"/>
          </p:cNvCxnSpPr>
          <p:nvPr/>
        </p:nvCxnSpPr>
        <p:spPr>
          <a:xfrm rot="5400000">
            <a:off x="6237240" y="4356048"/>
            <a:ext cx="846144" cy="1296304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6" idx="2"/>
            <a:endCxn id="9" idx="4"/>
          </p:cNvCxnSpPr>
          <p:nvPr/>
        </p:nvCxnSpPr>
        <p:spPr>
          <a:xfrm rot="10800000">
            <a:off x="1835536" y="4581128"/>
            <a:ext cx="1296624" cy="846144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9" idx="0"/>
            <a:endCxn id="3" idx="2"/>
          </p:cNvCxnSpPr>
          <p:nvPr/>
        </p:nvCxnSpPr>
        <p:spPr>
          <a:xfrm rot="5400000" flipH="1" flipV="1">
            <a:off x="2078727" y="2627697"/>
            <a:ext cx="810240" cy="1296622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66060" y="3548915"/>
            <a:ext cx="208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Rehearse, maintain and review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2339752" y="116632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 sz="3200" b="1">
                <a:solidFill>
                  <a:schemeClr val="tx2"/>
                </a:solidFill>
                <a:latin typeface="Lucida Grande CE" charset="-18"/>
              </a:defRPr>
            </a:lvl2pPr>
            <a:lvl3pPr>
              <a:defRPr sz="3200" b="1">
                <a:solidFill>
                  <a:schemeClr val="tx2"/>
                </a:solidFill>
                <a:latin typeface="Lucida Grande CE" charset="-18"/>
              </a:defRPr>
            </a:lvl3pPr>
            <a:lvl4pPr>
              <a:defRPr sz="3200" b="1">
                <a:solidFill>
                  <a:schemeClr val="tx2"/>
                </a:solidFill>
                <a:latin typeface="Lucida Grande CE" charset="-18"/>
              </a:defRPr>
            </a:lvl4pPr>
            <a:lvl5pPr>
              <a:defRPr sz="3200" b="1">
                <a:solidFill>
                  <a:schemeClr val="tx2"/>
                </a:solidFill>
                <a:latin typeface="Lucida Grande CE" charset="-1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9pPr>
          </a:lstStyle>
          <a:p>
            <a:r>
              <a:rPr lang="en-GB" sz="2800" dirty="0" smtClean="0"/>
              <a:t>A Business Continuity Management System</a:t>
            </a:r>
            <a:endParaRPr lang="en-GB" sz="2800" dirty="0"/>
          </a:p>
        </p:txBody>
      </p:sp>
      <p:sp>
        <p:nvSpPr>
          <p:cNvPr id="7" name="Oval Callout 6"/>
          <p:cNvSpPr/>
          <p:nvPr/>
        </p:nvSpPr>
        <p:spPr bwMode="auto">
          <a:xfrm>
            <a:off x="5508183" y="1664704"/>
            <a:ext cx="2304256" cy="576064"/>
          </a:xfrm>
          <a:prstGeom prst="wedgeEllipseCallout">
            <a:avLst>
              <a:gd name="adj1" fmla="val -43568"/>
              <a:gd name="adj2" fmla="val 10383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Risk Management</a:t>
            </a:r>
          </a:p>
        </p:txBody>
      </p:sp>
      <p:sp>
        <p:nvSpPr>
          <p:cNvPr id="17" name="Oval Callout 16"/>
          <p:cNvSpPr/>
          <p:nvPr/>
        </p:nvSpPr>
        <p:spPr bwMode="auto">
          <a:xfrm>
            <a:off x="6675537" y="5103336"/>
            <a:ext cx="2304256" cy="576064"/>
          </a:xfrm>
          <a:prstGeom prst="wedgeEllipseCallout">
            <a:avLst>
              <a:gd name="adj1" fmla="val 27944"/>
              <a:gd name="adj2" fmla="val -17394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Impact Analysis</a:t>
            </a:r>
          </a:p>
        </p:txBody>
      </p:sp>
      <p:sp>
        <p:nvSpPr>
          <p:cNvPr id="19" name="Oval Callout 18"/>
          <p:cNvSpPr/>
          <p:nvPr/>
        </p:nvSpPr>
        <p:spPr bwMode="auto">
          <a:xfrm>
            <a:off x="827902" y="5877272"/>
            <a:ext cx="2447634" cy="576064"/>
          </a:xfrm>
          <a:prstGeom prst="wedgeEllipseCallout">
            <a:avLst>
              <a:gd name="adj1" fmla="val 50266"/>
              <a:gd name="adj2" fmla="val -11111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Crisis Management</a:t>
            </a:r>
          </a:p>
        </p:txBody>
      </p:sp>
      <p:sp>
        <p:nvSpPr>
          <p:cNvPr id="20" name="Oval Callout 19"/>
          <p:cNvSpPr/>
          <p:nvPr/>
        </p:nvSpPr>
        <p:spPr bwMode="auto">
          <a:xfrm>
            <a:off x="180706" y="2385331"/>
            <a:ext cx="2617549" cy="576064"/>
          </a:xfrm>
          <a:prstGeom prst="wedgeEllipseCallout">
            <a:avLst>
              <a:gd name="adj1" fmla="val 9451"/>
              <a:gd name="adj2" fmla="val 16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Business Continuity</a:t>
            </a:r>
          </a:p>
        </p:txBody>
      </p:sp>
    </p:spTree>
    <p:extLst>
      <p:ext uri="{BB962C8B-B14F-4D97-AF65-F5344CB8AC3E}">
        <p14:creationId xmlns:p14="http://schemas.microsoft.com/office/powerpoint/2010/main" val="332349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21" grpId="0"/>
      <p:bldP spid="7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995936" y="116632"/>
            <a:ext cx="4603608" cy="1143000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Some </a:t>
            </a:r>
            <a:r>
              <a:rPr lang="en-GB" dirty="0" smtClean="0"/>
              <a:t>example threats</a:t>
            </a:r>
            <a:endParaRPr lang="en-GB" dirty="0"/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86164" y="1530350"/>
            <a:ext cx="8726231" cy="477897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200" dirty="0" smtClean="0"/>
              <a:t>An </a:t>
            </a:r>
            <a:r>
              <a:rPr lang="en-GB" sz="2200" b="1" u="sng" dirty="0" smtClean="0"/>
              <a:t>office becomes inaccessible</a:t>
            </a:r>
            <a:r>
              <a:rPr lang="en-GB" sz="2200" dirty="0" smtClean="0"/>
              <a:t> for a period of time (e.g. due to fire/flood/terrorism), leading to disruption for staff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200" dirty="0" smtClean="0"/>
              <a:t>A </a:t>
            </a:r>
            <a:r>
              <a:rPr lang="en-GB" sz="2200" b="1" u="sng" dirty="0" smtClean="0"/>
              <a:t>business process fails,</a:t>
            </a:r>
            <a:r>
              <a:rPr lang="en-GB" sz="2200" dirty="0" smtClean="0"/>
              <a:t> resulting in the organisation being unable to operate normally for an extended period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000066"/>
              </a:buClr>
              <a:buFont typeface="Arial" panose="020B0604020202020204" pitchFamily="34" charset="0"/>
              <a:buChar char="•"/>
            </a:pPr>
            <a:r>
              <a:rPr lang="en-GB" sz="2200" dirty="0" smtClean="0"/>
              <a:t>An event occurs that </a:t>
            </a:r>
            <a:r>
              <a:rPr lang="en-GB" sz="2200" b="1" u="sng" dirty="0" smtClean="0"/>
              <a:t>damages reputation</a:t>
            </a:r>
            <a:r>
              <a:rPr lang="en-GB" sz="2200" dirty="0" smtClean="0"/>
              <a:t>, leading to complaints and loss of income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200" b="1" u="sng" dirty="0" smtClean="0"/>
              <a:t>Key staff unexpectedly leave or become unavailable</a:t>
            </a:r>
            <a:r>
              <a:rPr lang="en-GB" sz="2200" dirty="0" smtClean="0"/>
              <a:t>, resulting in loss of critical knowledge and know-how</a:t>
            </a:r>
          </a:p>
        </p:txBody>
      </p:sp>
    </p:spTree>
    <p:extLst>
      <p:ext uri="{BB962C8B-B14F-4D97-AF65-F5344CB8AC3E}">
        <p14:creationId xmlns:p14="http://schemas.microsoft.com/office/powerpoint/2010/main" val="2229544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132158" y="2420888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Prevention</a:t>
            </a:r>
          </a:p>
        </p:txBody>
      </p:sp>
      <p:sp>
        <p:nvSpPr>
          <p:cNvPr id="6" name="Oval 5"/>
          <p:cNvSpPr/>
          <p:nvPr/>
        </p:nvSpPr>
        <p:spPr>
          <a:xfrm>
            <a:off x="3132160" y="4977272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Response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464" y="3681128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Preparedness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95536" y="3681128"/>
            <a:ext cx="2880000" cy="900000"/>
          </a:xfrm>
          <a:prstGeom prst="ellipse">
            <a:avLst/>
          </a:prstGeom>
          <a:solidFill>
            <a:srgbClr val="CF0B9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Recovery</a:t>
            </a:r>
            <a:endParaRPr lang="en-GB" sz="2000" b="1" dirty="0">
              <a:solidFill>
                <a:schemeClr val="bg1"/>
              </a:solidFill>
            </a:endParaRPr>
          </a:p>
        </p:txBody>
      </p:sp>
      <p:cxnSp>
        <p:nvCxnSpPr>
          <p:cNvPr id="12" name="Curved Connector 11"/>
          <p:cNvCxnSpPr>
            <a:stCxn id="3" idx="6"/>
            <a:endCxn id="8" idx="0"/>
          </p:cNvCxnSpPr>
          <p:nvPr/>
        </p:nvCxnSpPr>
        <p:spPr>
          <a:xfrm>
            <a:off x="6012158" y="2870888"/>
            <a:ext cx="1296306" cy="810240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8" idx="4"/>
            <a:endCxn id="6" idx="6"/>
          </p:cNvCxnSpPr>
          <p:nvPr/>
        </p:nvCxnSpPr>
        <p:spPr>
          <a:xfrm rot="5400000">
            <a:off x="6237240" y="4356048"/>
            <a:ext cx="846144" cy="1296304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6" idx="2"/>
            <a:endCxn id="9" idx="4"/>
          </p:cNvCxnSpPr>
          <p:nvPr/>
        </p:nvCxnSpPr>
        <p:spPr>
          <a:xfrm rot="10800000">
            <a:off x="1835536" y="4581128"/>
            <a:ext cx="1296624" cy="846144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9" idx="0"/>
            <a:endCxn id="3" idx="2"/>
          </p:cNvCxnSpPr>
          <p:nvPr/>
        </p:nvCxnSpPr>
        <p:spPr>
          <a:xfrm rot="5400000" flipH="1" flipV="1">
            <a:off x="2078727" y="2627697"/>
            <a:ext cx="810240" cy="1296622"/>
          </a:xfrm>
          <a:prstGeom prst="curvedConnector2">
            <a:avLst/>
          </a:prstGeom>
          <a:ln w="22225">
            <a:solidFill>
              <a:srgbClr val="CF0B9C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66060" y="3548915"/>
            <a:ext cx="208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Rehearse, maintain and review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2339752" y="116632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 sz="3200" b="1">
                <a:solidFill>
                  <a:schemeClr val="tx2"/>
                </a:solidFill>
                <a:latin typeface="Lucida Grande CE" charset="-18"/>
              </a:defRPr>
            </a:lvl2pPr>
            <a:lvl3pPr>
              <a:defRPr sz="3200" b="1">
                <a:solidFill>
                  <a:schemeClr val="tx2"/>
                </a:solidFill>
                <a:latin typeface="Lucida Grande CE" charset="-18"/>
              </a:defRPr>
            </a:lvl3pPr>
            <a:lvl4pPr>
              <a:defRPr sz="3200" b="1">
                <a:solidFill>
                  <a:schemeClr val="tx2"/>
                </a:solidFill>
                <a:latin typeface="Lucida Grande CE" charset="-18"/>
              </a:defRPr>
            </a:lvl4pPr>
            <a:lvl5pPr>
              <a:defRPr sz="3200" b="1">
                <a:solidFill>
                  <a:schemeClr val="tx2"/>
                </a:solidFill>
                <a:latin typeface="Lucida Grande CE" charset="-1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Lucida Grande CE" charset="-18"/>
              </a:defRPr>
            </a:lvl9pPr>
          </a:lstStyle>
          <a:p>
            <a:r>
              <a:rPr lang="en-GB" sz="2800" dirty="0" smtClean="0"/>
              <a:t>A Business Continuity Management System</a:t>
            </a:r>
            <a:endParaRPr lang="en-GB" sz="2800" dirty="0"/>
          </a:p>
        </p:txBody>
      </p:sp>
      <p:sp>
        <p:nvSpPr>
          <p:cNvPr id="7" name="Oval Callout 6"/>
          <p:cNvSpPr/>
          <p:nvPr/>
        </p:nvSpPr>
        <p:spPr bwMode="auto">
          <a:xfrm>
            <a:off x="5508183" y="1664704"/>
            <a:ext cx="2304256" cy="576064"/>
          </a:xfrm>
          <a:prstGeom prst="wedgeEllipseCallout">
            <a:avLst>
              <a:gd name="adj1" fmla="val -43568"/>
              <a:gd name="adj2" fmla="val 10383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Risk Management</a:t>
            </a:r>
          </a:p>
        </p:txBody>
      </p:sp>
      <p:sp>
        <p:nvSpPr>
          <p:cNvPr id="17" name="Oval Callout 16"/>
          <p:cNvSpPr/>
          <p:nvPr/>
        </p:nvSpPr>
        <p:spPr bwMode="auto">
          <a:xfrm>
            <a:off x="6675537" y="5103336"/>
            <a:ext cx="2304256" cy="576064"/>
          </a:xfrm>
          <a:prstGeom prst="wedgeEllipseCallout">
            <a:avLst>
              <a:gd name="adj1" fmla="val 27944"/>
              <a:gd name="adj2" fmla="val -17394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Impact Analysis</a:t>
            </a:r>
          </a:p>
        </p:txBody>
      </p:sp>
      <p:sp>
        <p:nvSpPr>
          <p:cNvPr id="19" name="Oval Callout 18"/>
          <p:cNvSpPr/>
          <p:nvPr/>
        </p:nvSpPr>
        <p:spPr bwMode="auto">
          <a:xfrm>
            <a:off x="827902" y="5877272"/>
            <a:ext cx="2447634" cy="576064"/>
          </a:xfrm>
          <a:prstGeom prst="wedgeEllipseCallout">
            <a:avLst>
              <a:gd name="adj1" fmla="val 50266"/>
              <a:gd name="adj2" fmla="val -11111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Crisis Management</a:t>
            </a:r>
          </a:p>
        </p:txBody>
      </p:sp>
      <p:sp>
        <p:nvSpPr>
          <p:cNvPr id="20" name="Oval Callout 19"/>
          <p:cNvSpPr/>
          <p:nvPr/>
        </p:nvSpPr>
        <p:spPr bwMode="auto">
          <a:xfrm>
            <a:off x="180706" y="2385331"/>
            <a:ext cx="2617549" cy="576064"/>
          </a:xfrm>
          <a:prstGeom prst="wedgeEllipseCallout">
            <a:avLst>
              <a:gd name="adj1" fmla="val 9451"/>
              <a:gd name="adj2" fmla="val 16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Business Continuity</a:t>
            </a:r>
          </a:p>
        </p:txBody>
      </p:sp>
    </p:spTree>
    <p:extLst>
      <p:ext uri="{BB962C8B-B14F-4D97-AF65-F5344CB8AC3E}">
        <p14:creationId xmlns:p14="http://schemas.microsoft.com/office/powerpoint/2010/main" val="52547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1" grpId="0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944" y="116632"/>
            <a:ext cx="4829200" cy="683040"/>
          </a:xfrm>
        </p:spPr>
        <p:txBody>
          <a:bodyPr/>
          <a:lstStyle/>
          <a:p>
            <a:pPr algn="r"/>
            <a:r>
              <a:rPr lang="en-GB" dirty="0" smtClean="0"/>
              <a:t>The tangible outputs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181" y="2242672"/>
            <a:ext cx="2200275" cy="2076450"/>
          </a:xfrm>
          <a:prstGeom prst="rect">
            <a:avLst/>
          </a:prstGeom>
          <a:ln>
            <a:noFill/>
          </a:ln>
        </p:spPr>
      </p:pic>
      <p:grpSp>
        <p:nvGrpSpPr>
          <p:cNvPr id="12" name="Group 11"/>
          <p:cNvGrpSpPr/>
          <p:nvPr/>
        </p:nvGrpSpPr>
        <p:grpSpPr>
          <a:xfrm>
            <a:off x="657634" y="4324880"/>
            <a:ext cx="1428927" cy="2074332"/>
            <a:chOff x="971600" y="1159698"/>
            <a:chExt cx="1584176" cy="2349075"/>
          </a:xfrm>
        </p:grpSpPr>
        <p:sp>
          <p:nvSpPr>
            <p:cNvPr id="10" name="Flowchart: Multidocument 9"/>
            <p:cNvSpPr/>
            <p:nvPr/>
          </p:nvSpPr>
          <p:spPr>
            <a:xfrm>
              <a:off x="1403648" y="1159698"/>
              <a:ext cx="720080" cy="1219274"/>
            </a:xfrm>
            <a:prstGeom prst="flowChartMultidocumen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71600" y="2428296"/>
              <a:ext cx="1584176" cy="1080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+mn-lt"/>
                </a:rPr>
                <a:t>Crisis Management and other documents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25" y="1303188"/>
            <a:ext cx="1632954" cy="134323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44920" y="2578572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+mn-lt"/>
              </a:rPr>
              <a:t>Discussion</a:t>
            </a:r>
            <a:endParaRPr lang="en-GB" sz="1400" dirty="0">
              <a:latin typeface="+mn-lt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128005" y="2184076"/>
            <a:ext cx="821079" cy="360040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100689" y="4149887"/>
            <a:ext cx="879812" cy="338470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24185" y="4420269"/>
            <a:ext cx="21282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+mn-lt"/>
              </a:rPr>
              <a:t>High-level step 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+mn-lt"/>
              </a:rPr>
              <a:t>Signposts and references to more detailed documentation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050563" y="1512458"/>
            <a:ext cx="1591051" cy="4310809"/>
            <a:chOff x="919539" y="1055941"/>
            <a:chExt cx="1591051" cy="4310809"/>
          </a:xfrm>
        </p:grpSpPr>
        <p:sp>
          <p:nvSpPr>
            <p:cNvPr id="27" name="Flowchart: Multidocument 26"/>
            <p:cNvSpPr/>
            <p:nvPr/>
          </p:nvSpPr>
          <p:spPr>
            <a:xfrm>
              <a:off x="1639619" y="1055941"/>
              <a:ext cx="720080" cy="1219274"/>
            </a:xfrm>
            <a:prstGeom prst="flowChartMultidocumen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26414" y="4843530"/>
              <a:ext cx="1584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+mn-lt"/>
                </a:rPr>
                <a:t>More detailed documentation</a:t>
              </a:r>
            </a:p>
          </p:txBody>
        </p:sp>
        <p:sp>
          <p:nvSpPr>
            <p:cNvPr id="29" name="Flowchart: Multidocument 28"/>
            <p:cNvSpPr/>
            <p:nvPr/>
          </p:nvSpPr>
          <p:spPr>
            <a:xfrm>
              <a:off x="919539" y="2414324"/>
              <a:ext cx="720080" cy="1219274"/>
            </a:xfrm>
            <a:prstGeom prst="flowChartMultidocumen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Flowchart: Multidocument 29"/>
            <p:cNvSpPr/>
            <p:nvPr/>
          </p:nvSpPr>
          <p:spPr>
            <a:xfrm>
              <a:off x="1765111" y="3466934"/>
              <a:ext cx="720080" cy="1219274"/>
            </a:xfrm>
            <a:prstGeom prst="flowChartMultidocumen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flipV="1">
            <a:off x="5796136" y="2159815"/>
            <a:ext cx="1605147" cy="775001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813732" y="3438332"/>
            <a:ext cx="973493" cy="42146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796136" y="4324880"/>
            <a:ext cx="1800200" cy="37487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4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FDG Master Slide with CFDG Front Page_TEMPLATE">
  <a:themeElements>
    <a:clrScheme name="CFDG Master Slide with CFDG Front Page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FDG Master Slide with CFDG Front Page_TEMPLATE">
      <a:majorFont>
        <a:latin typeface="Lucida Grande CE"/>
        <a:ea typeface=""/>
        <a:cs typeface=""/>
      </a:majorFont>
      <a:minorFont>
        <a:latin typeface="Lucida Grande 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FDG Master Slide with CFDG Front Pag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DG Master Slide with CFDG Front Pag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DG Master Slide with CFDG Front Pag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DG Master Slide with CFDG Front Pag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DG Master Slide with CFDG Front Pag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DG Master Slide with CFDG Front Pag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DG Master Slide with CFDG Front Pag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DG Master Slide with CFDG Front Pag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DG Master Slide with CFDG Front Pag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DG Master Slide with CFDG Front Pag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DG Master Slide with CFDG Front Pag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DG Master Slide with CFDG Front Pag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CFDG Master Slide with CFDG Front Page_TEMPLATE</Template>
  <TotalTime>3225</TotalTime>
  <Words>765</Words>
  <Application>Microsoft Macintosh PowerPoint</Application>
  <PresentationFormat>On-screen Show (4:3)</PresentationFormat>
  <Paragraphs>237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Lucida Grande CE</vt:lpstr>
      <vt:lpstr>Symbol</vt:lpstr>
      <vt:lpstr>Times</vt:lpstr>
      <vt:lpstr>Times New Roman</vt:lpstr>
      <vt:lpstr>Arial</vt:lpstr>
      <vt:lpstr>CFDG Master Slide with CFDG Front Page_TEMPLATE</vt:lpstr>
      <vt:lpstr>Business continuity planning (an SMT responsibility)</vt:lpstr>
      <vt:lpstr>About Adapta Consulting</vt:lpstr>
      <vt:lpstr>Purpose of the session</vt:lpstr>
      <vt:lpstr>A definitions…</vt:lpstr>
      <vt:lpstr>PowerPoint Presentation</vt:lpstr>
      <vt:lpstr>PowerPoint Presentation</vt:lpstr>
      <vt:lpstr>Some example threats</vt:lpstr>
      <vt:lpstr>PowerPoint Presentation</vt:lpstr>
      <vt:lpstr>The tangible outputs</vt:lpstr>
      <vt:lpstr>The project plan</vt:lpstr>
      <vt:lpstr>Case study: The Brooke</vt:lpstr>
      <vt:lpstr>Summary approach</vt:lpstr>
      <vt:lpstr>PowerPoint Presentation</vt:lpstr>
      <vt:lpstr>Step 2: Defining scope</vt:lpstr>
      <vt:lpstr>Step 3: Securing engagement</vt:lpstr>
      <vt:lpstr>Which risks to focus on?</vt:lpstr>
      <vt:lpstr>Step 5: Evaluating impact/contingencies</vt:lpstr>
      <vt:lpstr>Step 6: Implementing change</vt:lpstr>
      <vt:lpstr>PowerPoint Presentation</vt:lpstr>
      <vt:lpstr>PowerPoint Presentation</vt:lpstr>
      <vt:lpstr>PowerPoint Presentation</vt:lpstr>
      <vt:lpstr>PowerPoint Presentation</vt:lpstr>
    </vt:vector>
  </TitlesOfParts>
  <Company>CFDG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Charity Finance Directors’ Group</dc:title>
  <dc:creator>Administrator</dc:creator>
  <cp:lastModifiedBy>Iain Pritchard</cp:lastModifiedBy>
  <cp:revision>332</cp:revision>
  <dcterms:created xsi:type="dcterms:W3CDTF">2007-12-17T11:53:52Z</dcterms:created>
  <dcterms:modified xsi:type="dcterms:W3CDTF">2015-10-15T10:46:34Z</dcterms:modified>
</cp:coreProperties>
</file>